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7E6A4"/>
    <a:srgbClr val="BAE18F"/>
    <a:srgbClr val="87C5CB"/>
    <a:srgbClr val="66FF66"/>
    <a:srgbClr val="008080"/>
    <a:srgbClr val="DDDDDD"/>
    <a:srgbClr val="336600"/>
    <a:srgbClr val="669900"/>
    <a:srgbClr val="5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548" y="5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78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281925" y="23250002"/>
            <a:ext cx="13279120" cy="859536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2193925" y="1146175"/>
            <a:ext cx="39503350" cy="5486400"/>
          </a:xfrm>
          <a:solidFill>
            <a:srgbClr val="006600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 smtClean="0">
                <a:solidFill>
                  <a:schemeClr val="bg1"/>
                </a:solidFill>
              </a:rPr>
              <a:t>How Does Your Garden Grow?</a:t>
            </a: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7200" b="1" dirty="0" smtClean="0">
                <a:solidFill>
                  <a:schemeClr val="bg1"/>
                </a:solidFill>
              </a:rPr>
              <a:t>Amy Parker</a:t>
            </a:r>
            <a:r>
              <a:rPr lang="en-US" altLang="en-US" sz="7200" b="1" i="1" dirty="0" smtClean="0">
                <a:solidFill>
                  <a:schemeClr val="bg1"/>
                </a:solidFill>
              </a:rPr>
              <a:t/>
            </a:r>
            <a:br>
              <a:rPr lang="en-US" altLang="en-US" sz="7200" b="1" i="1" dirty="0" smtClean="0">
                <a:solidFill>
                  <a:schemeClr val="bg1"/>
                </a:solidFill>
              </a:rPr>
            </a:br>
            <a:r>
              <a:rPr lang="en-US" altLang="en-US" sz="7200" b="1" dirty="0" err="1" smtClean="0">
                <a:solidFill>
                  <a:schemeClr val="bg1"/>
                </a:solidFill>
              </a:rPr>
              <a:t>Finneytown</a:t>
            </a:r>
            <a:r>
              <a:rPr lang="en-US" altLang="en-US" sz="7200" b="1" dirty="0" smtClean="0">
                <a:solidFill>
                  <a:schemeClr val="bg1"/>
                </a:solidFill>
              </a:rPr>
              <a:t> High School, Environmental Science, 11-12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1031953" y="7448333"/>
            <a:ext cx="13258800" cy="279400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Exactly WHAT </a:t>
            </a: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is </a:t>
            </a:r>
            <a:r>
              <a:rPr lang="en-US" altLang="en-US" sz="6400" b="1" dirty="0">
                <a:solidFill>
                  <a:srgbClr val="006600"/>
                </a:solidFill>
                <a:latin typeface="+mn-lt"/>
              </a:rPr>
              <a:t>i</a:t>
            </a: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n </a:t>
            </a:r>
            <a:endParaRPr lang="en-US" altLang="en-US" sz="6400" b="1" dirty="0" smtClean="0">
              <a:solidFill>
                <a:srgbClr val="0066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Your Drinking Water</a:t>
            </a: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?</a:t>
            </a:r>
            <a:endParaRPr lang="en-US" altLang="en-US" sz="64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311597" y="7477016"/>
            <a:ext cx="13263880" cy="275590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How Can We Apply This?</a:t>
            </a:r>
            <a:endParaRPr lang="en-US" altLang="en-US" sz="64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768801" y="7467600"/>
            <a:ext cx="13258800" cy="2774733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Why </a:t>
            </a: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is </a:t>
            </a: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Water Transportation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6600"/>
                </a:solidFill>
                <a:latin typeface="+mn-lt"/>
              </a:rPr>
              <a:t> Important to Me? </a:t>
            </a:r>
            <a:endParaRPr lang="en-US" altLang="en-US" sz="64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143000"/>
            <a:ext cx="457200" cy="5486400"/>
          </a:xfrm>
          <a:prstGeom prst="rect">
            <a:avLst/>
          </a:prstGeom>
          <a:solidFill>
            <a:srgbClr val="BAE18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24200" y="1200150"/>
            <a:ext cx="457200" cy="5486400"/>
          </a:xfrm>
          <a:prstGeom prst="rect">
            <a:avLst/>
          </a:prstGeom>
          <a:solidFill>
            <a:srgbClr val="BAE18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825" y="2560638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</a:rPr>
              <a:t># EEC-1404766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196" y="10808454"/>
            <a:ext cx="13258800" cy="2103120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2920" y="11024503"/>
            <a:ext cx="13258800" cy="2103120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303977" y="11049000"/>
            <a:ext cx="13279120" cy="731520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190" y="25009562"/>
            <a:ext cx="11230589" cy="6322406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6291" r="5712" b="-1"/>
          <a:stretch/>
        </p:blipFill>
        <p:spPr>
          <a:xfrm>
            <a:off x="36922948" y="12547446"/>
            <a:ext cx="4876800" cy="3188393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113371" y="15928058"/>
            <a:ext cx="5380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blogs.oxfam.org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-1668" r="6677" b="4110"/>
          <a:stretch/>
        </p:blipFill>
        <p:spPr>
          <a:xfrm>
            <a:off x="30850696" y="12532887"/>
            <a:ext cx="4900281" cy="3256072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850696" y="15928058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www.civileblog.com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6804" y="23644463"/>
            <a:ext cx="1272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</a:rPr>
              <a:t>Engineering Design Process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03685" y="18767966"/>
            <a:ext cx="13279120" cy="4114800"/>
          </a:xfrm>
          <a:prstGeom prst="rect">
            <a:avLst/>
          </a:prstGeom>
          <a:solidFill>
            <a:srgbClr val="BAE18F"/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7512" y="2556272"/>
            <a:ext cx="1872426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20232" y="11307190"/>
            <a:ext cx="1256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</a:rPr>
              <a:t>The Hook</a:t>
            </a:r>
            <a:endParaRPr lang="en-US" sz="5400" b="1" dirty="0">
              <a:solidFill>
                <a:srgbClr val="00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78" y="11386958"/>
            <a:ext cx="5397711" cy="4069874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>
          <a:xfrm>
            <a:off x="8142856" y="24665347"/>
            <a:ext cx="5168880" cy="4078338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48" y="24665347"/>
            <a:ext cx="5475748" cy="4106811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67" y="19274688"/>
            <a:ext cx="5464974" cy="4098731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76" y="11956162"/>
            <a:ext cx="5297040" cy="2958374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0467630" y="1573666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www.dansations.com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300" y="12552926"/>
            <a:ext cx="2895964" cy="2857479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6200467" y="15779736"/>
            <a:ext cx="2897071" cy="25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www.seametrics.com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8"/>
          <a:stretch/>
        </p:blipFill>
        <p:spPr>
          <a:xfrm>
            <a:off x="16258793" y="12532887"/>
            <a:ext cx="2780420" cy="2877518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039" y="12547446"/>
            <a:ext cx="3751211" cy="2862959"/>
          </a:xfrm>
          <a:prstGeom prst="rect">
            <a:avLst/>
          </a:prstGeom>
          <a:ln w="12700">
            <a:solidFill>
              <a:srgbClr val="006600">
                <a:alpha val="72000"/>
              </a:srgb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4035949" y="15656626"/>
            <a:ext cx="3364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warpedboards.wordpress.com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7848" y="16055876"/>
            <a:ext cx="5523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</a:rPr>
              <a:t>Biofilm in the water distribution system.  </a:t>
            </a:r>
            <a:r>
              <a:rPr lang="en-US" sz="4400" dirty="0">
                <a:solidFill>
                  <a:srgbClr val="006600"/>
                </a:solidFill>
              </a:rPr>
              <a:t>P</a:t>
            </a:r>
            <a:r>
              <a:rPr lang="en-US" sz="4400" dirty="0" smtClean="0">
                <a:solidFill>
                  <a:srgbClr val="006600"/>
                </a:solidFill>
              </a:rPr>
              <a:t>ublic health risk?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0390" y="15843043"/>
            <a:ext cx="553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</a:rPr>
              <a:t>Research Focus: Nanocomposites = new pipe material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05218" y="19888818"/>
            <a:ext cx="49399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</a:rPr>
              <a:t>Biofilm reactors built to test nanocomposites vs. copper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77076" y="29034876"/>
            <a:ext cx="5297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</a:rPr>
              <a:t>ImageJ Software was used to analyze biofilm growth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867" y="29034876"/>
            <a:ext cx="5475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</a:rPr>
              <a:t>Laser Scanning Microscope for biofilm imaging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317544" y="16049064"/>
            <a:ext cx="11459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6600"/>
                </a:solidFill>
              </a:rPr>
              <a:t>What do a few buckets of water, random size cups, and energetic students have to do with water transportation..? 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559023" y="19126200"/>
            <a:ext cx="1272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</a:rPr>
              <a:t>Challenge Based Learning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15746369" y="20299590"/>
            <a:ext cx="2867083" cy="2467710"/>
          </a:xfrm>
          <a:prstGeom prst="rightArrow">
            <a:avLst/>
          </a:prstGeom>
          <a:solidFill>
            <a:srgbClr val="0066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>
            <a:off x="18816418" y="20299590"/>
            <a:ext cx="2998699" cy="2450208"/>
          </a:xfrm>
          <a:prstGeom prst="rightArrow">
            <a:avLst/>
          </a:prstGeom>
          <a:solidFill>
            <a:srgbClr val="0066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ight Arrow 59"/>
          <p:cNvSpPr/>
          <p:nvPr/>
        </p:nvSpPr>
        <p:spPr bwMode="auto">
          <a:xfrm>
            <a:off x="21999267" y="20299590"/>
            <a:ext cx="3014559" cy="2450208"/>
          </a:xfrm>
          <a:prstGeom prst="rightArrow">
            <a:avLst/>
          </a:prstGeom>
          <a:solidFill>
            <a:srgbClr val="0066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ight Arrow 60"/>
          <p:cNvSpPr/>
          <p:nvPr/>
        </p:nvSpPr>
        <p:spPr bwMode="auto">
          <a:xfrm>
            <a:off x="25212696" y="20299590"/>
            <a:ext cx="2981918" cy="2467710"/>
          </a:xfrm>
          <a:prstGeom prst="rightArrow">
            <a:avLst/>
          </a:prstGeom>
          <a:solidFill>
            <a:srgbClr val="0066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39411" y="21226010"/>
            <a:ext cx="251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Big Idea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851252" y="21216937"/>
            <a:ext cx="292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Essential  “?”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377348" y="21216937"/>
            <a:ext cx="251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Guiding “?”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510918" y="21216937"/>
            <a:ext cx="251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Challenge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768801" y="24460200"/>
            <a:ext cx="1272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</a:rPr>
              <a:t>Unit Implementation Timeline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062530" y="26135706"/>
            <a:ext cx="1054913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006600"/>
                </a:solidFill>
              </a:rPr>
              <a:t>Complete Unit:</a:t>
            </a:r>
            <a:r>
              <a:rPr lang="en-US" sz="4400" dirty="0">
                <a:solidFill>
                  <a:srgbClr val="006600"/>
                </a:solidFill>
              </a:rPr>
              <a:t> 12 </a:t>
            </a:r>
            <a:r>
              <a:rPr lang="en-US" sz="4400" dirty="0" smtClean="0">
                <a:solidFill>
                  <a:srgbClr val="006600"/>
                </a:solidFill>
              </a:rPr>
              <a:t>Days</a:t>
            </a:r>
          </a:p>
          <a:p>
            <a:pPr algn="ctr"/>
            <a:endParaRPr lang="en-US" sz="4400" dirty="0">
              <a:solidFill>
                <a:srgbClr val="00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4400" dirty="0" smtClean="0">
                <a:solidFill>
                  <a:srgbClr val="006600"/>
                </a:solidFill>
              </a:rPr>
              <a:t> </a:t>
            </a:r>
            <a:r>
              <a:rPr lang="en-US" sz="4400" u="sng" dirty="0" smtClean="0">
                <a:solidFill>
                  <a:srgbClr val="006600"/>
                </a:solidFill>
              </a:rPr>
              <a:t>Lesson </a:t>
            </a:r>
            <a:r>
              <a:rPr lang="en-US" sz="4400" u="sng" dirty="0">
                <a:solidFill>
                  <a:srgbClr val="006600"/>
                </a:solidFill>
              </a:rPr>
              <a:t>1:</a:t>
            </a:r>
            <a:r>
              <a:rPr lang="en-US" sz="4400" dirty="0">
                <a:solidFill>
                  <a:srgbClr val="006600"/>
                </a:solidFill>
              </a:rPr>
              <a:t> 5 </a:t>
            </a:r>
            <a:r>
              <a:rPr lang="en-US" sz="4400" dirty="0" smtClean="0">
                <a:solidFill>
                  <a:srgbClr val="006600"/>
                </a:solidFill>
              </a:rPr>
              <a:t>Days     </a:t>
            </a:r>
            <a:r>
              <a:rPr lang="en-US" sz="4400" u="sng" dirty="0" smtClean="0">
                <a:solidFill>
                  <a:srgbClr val="006600"/>
                </a:solidFill>
              </a:rPr>
              <a:t>Lesson </a:t>
            </a:r>
            <a:r>
              <a:rPr lang="en-US" sz="4400" u="sng" dirty="0">
                <a:solidFill>
                  <a:srgbClr val="006600"/>
                </a:solidFill>
              </a:rPr>
              <a:t>2:</a:t>
            </a:r>
            <a:r>
              <a:rPr lang="en-US" sz="4400" dirty="0">
                <a:solidFill>
                  <a:srgbClr val="006600"/>
                </a:solidFill>
              </a:rPr>
              <a:t> 7 Days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rgbClr val="006600"/>
                </a:solidFill>
              </a:rPr>
              <a:t> </a:t>
            </a:r>
            <a:r>
              <a:rPr lang="en-US" sz="4400" dirty="0" smtClean="0">
                <a:solidFill>
                  <a:srgbClr val="006600"/>
                </a:solidFill>
              </a:rPr>
              <a:t>   </a:t>
            </a:r>
            <a:r>
              <a:rPr lang="en-US" sz="4400" u="sng" dirty="0" smtClean="0">
                <a:solidFill>
                  <a:srgbClr val="006600"/>
                </a:solidFill>
              </a:rPr>
              <a:t>Activity </a:t>
            </a:r>
            <a:r>
              <a:rPr lang="en-US" sz="4400" u="sng" dirty="0">
                <a:solidFill>
                  <a:srgbClr val="006600"/>
                </a:solidFill>
              </a:rPr>
              <a:t>1:</a:t>
            </a:r>
            <a:r>
              <a:rPr lang="en-US" sz="4400" dirty="0">
                <a:solidFill>
                  <a:srgbClr val="006600"/>
                </a:solidFill>
              </a:rPr>
              <a:t> 2 </a:t>
            </a:r>
            <a:r>
              <a:rPr lang="en-US" sz="4400" dirty="0" smtClean="0">
                <a:solidFill>
                  <a:srgbClr val="006600"/>
                </a:solidFill>
              </a:rPr>
              <a:t>Days   </a:t>
            </a:r>
            <a:r>
              <a:rPr lang="en-US" sz="4400" u="sng" dirty="0" smtClean="0">
                <a:solidFill>
                  <a:srgbClr val="006600"/>
                </a:solidFill>
              </a:rPr>
              <a:t>Activity 3:</a:t>
            </a:r>
            <a:r>
              <a:rPr lang="en-US" sz="4400" dirty="0" smtClean="0">
                <a:solidFill>
                  <a:srgbClr val="006600"/>
                </a:solidFill>
              </a:rPr>
              <a:t> 2 Days</a:t>
            </a:r>
          </a:p>
          <a:p>
            <a:pPr lvl="1">
              <a:lnSpc>
                <a:spcPct val="150000"/>
              </a:lnSpc>
            </a:pPr>
            <a:r>
              <a:rPr lang="en-US" sz="4400" dirty="0" smtClean="0">
                <a:solidFill>
                  <a:srgbClr val="006600"/>
                </a:solidFill>
              </a:rPr>
              <a:t>    </a:t>
            </a:r>
            <a:r>
              <a:rPr lang="en-US" sz="4400" u="sng" dirty="0" smtClean="0">
                <a:solidFill>
                  <a:srgbClr val="006600"/>
                </a:solidFill>
              </a:rPr>
              <a:t>Activity 2:</a:t>
            </a:r>
            <a:r>
              <a:rPr lang="en-US" sz="4400" dirty="0" smtClean="0">
                <a:solidFill>
                  <a:srgbClr val="006600"/>
                </a:solidFill>
              </a:rPr>
              <a:t> 3 Days   </a:t>
            </a:r>
            <a:r>
              <a:rPr lang="en-US" sz="4400" u="sng" dirty="0" smtClean="0">
                <a:solidFill>
                  <a:srgbClr val="006600"/>
                </a:solidFill>
              </a:rPr>
              <a:t>Activity 4:</a:t>
            </a:r>
            <a:r>
              <a:rPr lang="en-US" sz="4400" dirty="0" smtClean="0">
                <a:solidFill>
                  <a:srgbClr val="006600"/>
                </a:solidFill>
              </a:rPr>
              <a:t> 5 Days</a:t>
            </a:r>
          </a:p>
          <a:p>
            <a:pPr lvl="1">
              <a:lnSpc>
                <a:spcPct val="150000"/>
              </a:lnSpc>
            </a:pPr>
            <a:endParaRPr lang="en-US" sz="4400" dirty="0">
              <a:solidFill>
                <a:srgbClr val="006600"/>
              </a:solidFill>
            </a:endParaRPr>
          </a:p>
          <a:p>
            <a:pPr lvl="1"/>
            <a:endParaRPr lang="en-US" sz="3600" dirty="0" smtClean="0">
              <a:solidFill>
                <a:srgbClr val="006600"/>
              </a:solidFill>
            </a:endParaRPr>
          </a:p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9779333" y="16544726"/>
            <a:ext cx="1272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</a:rPr>
              <a:t>Big Idea: Water Transportation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057406" y="23830226"/>
            <a:ext cx="1032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web.mit.edu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68" y="18649430"/>
            <a:ext cx="10599655" cy="4745891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06880" y="15573806"/>
            <a:ext cx="1646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www.biofilm.montana.edu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011995" y="15011400"/>
            <a:ext cx="11272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jdr.sagepub.com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</TotalTime>
  <Words>175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How Does Your Garden Grow? Amy Parker Finneytown High School, Environmental Science, 11-12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RET</cp:lastModifiedBy>
  <cp:revision>130</cp:revision>
  <dcterms:created xsi:type="dcterms:W3CDTF">2004-07-26T21:45:23Z</dcterms:created>
  <dcterms:modified xsi:type="dcterms:W3CDTF">2016-07-15T13:38:42Z</dcterms:modified>
  <cp:category>science research poster</cp:category>
</cp:coreProperties>
</file>